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zh-CN"/>
    </a:defPPr>
    <a:lvl1pPr marL="0" algn="l" defTabSz="4319991" rtl="0" eaLnBrk="1" latinLnBrk="0" hangingPunct="1">
      <a:defRPr sz="8504" kern="1200">
        <a:solidFill>
          <a:schemeClr val="tx1"/>
        </a:solidFill>
        <a:latin typeface="+mn-lt"/>
        <a:ea typeface="+mn-ea"/>
        <a:cs typeface="+mn-cs"/>
      </a:defRPr>
    </a:lvl1pPr>
    <a:lvl2pPr marL="2159996" algn="l" defTabSz="4319991" rtl="0" eaLnBrk="1" latinLnBrk="0" hangingPunct="1">
      <a:defRPr sz="8504" kern="1200">
        <a:solidFill>
          <a:schemeClr val="tx1"/>
        </a:solidFill>
        <a:latin typeface="+mn-lt"/>
        <a:ea typeface="+mn-ea"/>
        <a:cs typeface="+mn-cs"/>
      </a:defRPr>
    </a:lvl2pPr>
    <a:lvl3pPr marL="4319991" algn="l" defTabSz="4319991" rtl="0" eaLnBrk="1" latinLnBrk="0" hangingPunct="1">
      <a:defRPr sz="8504" kern="1200">
        <a:solidFill>
          <a:schemeClr val="tx1"/>
        </a:solidFill>
        <a:latin typeface="+mn-lt"/>
        <a:ea typeface="+mn-ea"/>
        <a:cs typeface="+mn-cs"/>
      </a:defRPr>
    </a:lvl3pPr>
    <a:lvl4pPr marL="6479987" algn="l" defTabSz="4319991" rtl="0" eaLnBrk="1" latinLnBrk="0" hangingPunct="1">
      <a:defRPr sz="8504" kern="1200">
        <a:solidFill>
          <a:schemeClr val="tx1"/>
        </a:solidFill>
        <a:latin typeface="+mn-lt"/>
        <a:ea typeface="+mn-ea"/>
        <a:cs typeface="+mn-cs"/>
      </a:defRPr>
    </a:lvl4pPr>
    <a:lvl5pPr marL="8639983" algn="l" defTabSz="4319991" rtl="0" eaLnBrk="1" latinLnBrk="0" hangingPunct="1">
      <a:defRPr sz="8504" kern="1200">
        <a:solidFill>
          <a:schemeClr val="tx1"/>
        </a:solidFill>
        <a:latin typeface="+mn-lt"/>
        <a:ea typeface="+mn-ea"/>
        <a:cs typeface="+mn-cs"/>
      </a:defRPr>
    </a:lvl5pPr>
    <a:lvl6pPr marL="10799978" algn="l" defTabSz="4319991" rtl="0" eaLnBrk="1" latinLnBrk="0" hangingPunct="1">
      <a:defRPr sz="8504" kern="1200">
        <a:solidFill>
          <a:schemeClr val="tx1"/>
        </a:solidFill>
        <a:latin typeface="+mn-lt"/>
        <a:ea typeface="+mn-ea"/>
        <a:cs typeface="+mn-cs"/>
      </a:defRPr>
    </a:lvl6pPr>
    <a:lvl7pPr marL="12959974" algn="l" defTabSz="4319991" rtl="0" eaLnBrk="1" latinLnBrk="0" hangingPunct="1">
      <a:defRPr sz="8504" kern="1200">
        <a:solidFill>
          <a:schemeClr val="tx1"/>
        </a:solidFill>
        <a:latin typeface="+mn-lt"/>
        <a:ea typeface="+mn-ea"/>
        <a:cs typeface="+mn-cs"/>
      </a:defRPr>
    </a:lvl7pPr>
    <a:lvl8pPr marL="15119970" algn="l" defTabSz="4319991" rtl="0" eaLnBrk="1" latinLnBrk="0" hangingPunct="1">
      <a:defRPr sz="8504" kern="1200">
        <a:solidFill>
          <a:schemeClr val="tx1"/>
        </a:solidFill>
        <a:latin typeface="+mn-lt"/>
        <a:ea typeface="+mn-ea"/>
        <a:cs typeface="+mn-cs"/>
      </a:defRPr>
    </a:lvl8pPr>
    <a:lvl9pPr marL="17279965" algn="l" defTabSz="4319991" rtl="0" eaLnBrk="1" latinLnBrk="0" hangingPunct="1">
      <a:defRPr sz="8504"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4" d="100"/>
          <a:sy n="14" d="100"/>
        </p:scale>
        <p:origin x="-2190" y="-180"/>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6599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412980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3312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347796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45778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62563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smtClean="0"/>
              <a:t>单击此处编辑母版文本样式</a:t>
            </a:r>
          </a:p>
        </p:txBody>
      </p:sp>
      <p:sp>
        <p:nvSpPr>
          <p:cNvPr id="4" name="Content Placeholder 3"/>
          <p:cNvSpPr>
            <a:spLocks noGrp="1"/>
          </p:cNvSpPr>
          <p:nvPr>
            <p:ph sz="half" idx="2"/>
          </p:nvPr>
        </p:nvSpPr>
        <p:spPr>
          <a:xfrm>
            <a:off x="2231675" y="15780233"/>
            <a:ext cx="13706415" cy="23210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smtClean="0"/>
              <a:t>单击此处编辑母版文本样式</a:t>
            </a:r>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50932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125230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188843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122343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5F9EA48-9F66-4482-90A1-B1967202E4B8}" type="datetimeFigureOut">
              <a:rPr lang="zh-CN" altLang="en-US" smtClean="0"/>
              <a:t>2013/10/16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342228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5F9EA48-9F66-4482-90A1-B1967202E4B8}" type="datetimeFigureOut">
              <a:rPr lang="zh-CN" altLang="en-US" smtClean="0"/>
              <a:t>2013/10/16</a:t>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08DDF77C-F3F6-47E7-98C2-4E378DD56BA5}" type="slidenum">
              <a:rPr lang="zh-CN" altLang="en-US" smtClean="0"/>
              <a:t>‹#›</a:t>
            </a:fld>
            <a:endParaRPr lang="zh-CN" altLang="en-US"/>
          </a:p>
        </p:txBody>
      </p:sp>
    </p:spTree>
    <p:extLst>
      <p:ext uri="{BB962C8B-B14F-4D97-AF65-F5344CB8AC3E}">
        <p14:creationId xmlns:p14="http://schemas.microsoft.com/office/powerpoint/2010/main" val="2743737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alpha val="80000"/>
              </a:srgbClr>
            </a:gs>
            <a:gs pos="100000">
              <a:schemeClr val="bg1">
                <a:alpha val="50000"/>
              </a:schemeClr>
            </a:gs>
          </a:gsLst>
          <a:lin ang="54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1642958" y="6381479"/>
            <a:ext cx="28734378" cy="10661170"/>
            <a:chOff x="1642958" y="6838679"/>
            <a:chExt cx="28734378" cy="1066117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2455" r="7567" b="6797"/>
            <a:stretch/>
          </p:blipFill>
          <p:spPr>
            <a:xfrm>
              <a:off x="8422780" y="6838679"/>
              <a:ext cx="6180066" cy="57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7967" r="15367" b="4753"/>
            <a:stretch/>
          </p:blipFill>
          <p:spPr>
            <a:xfrm>
              <a:off x="1642958" y="11739849"/>
              <a:ext cx="6028625" cy="57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8426" r="6510" b="4271"/>
            <a:stretch/>
          </p:blipFill>
          <p:spPr>
            <a:xfrm>
              <a:off x="17373601" y="6965735"/>
              <a:ext cx="5986209" cy="57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5925" r="16802" b="4802"/>
            <a:stretch/>
          </p:blipFill>
          <p:spPr>
            <a:xfrm>
              <a:off x="24362230" y="11739849"/>
              <a:ext cx="6015106" cy="57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文本框 11"/>
            <p:cNvSpPr txBox="1"/>
            <p:nvPr/>
          </p:nvSpPr>
          <p:spPr>
            <a:xfrm>
              <a:off x="9597354" y="9955866"/>
              <a:ext cx="5659717" cy="1200329"/>
            </a:xfrm>
            <a:prstGeom prst="rect">
              <a:avLst/>
            </a:prstGeom>
            <a:noFill/>
          </p:spPr>
          <p:txBody>
            <a:bodyPr wrap="square" rtlCol="0">
              <a:spAutoFit/>
            </a:bodyPr>
            <a:lstStyle/>
            <a:p>
              <a:r>
                <a:rPr lang="en-US" altLang="zh-CN" sz="7200" dirty="0" smtClean="0">
                  <a:solidFill>
                    <a:schemeClr val="bg1"/>
                  </a:solidFill>
                </a:rPr>
                <a:t>NUCLEAR</a:t>
              </a:r>
              <a:endParaRPr lang="zh-CN" altLang="en-US" sz="7200" dirty="0">
                <a:solidFill>
                  <a:schemeClr val="bg1"/>
                </a:solidFill>
              </a:endParaRPr>
            </a:p>
          </p:txBody>
        </p:sp>
        <p:sp>
          <p:nvSpPr>
            <p:cNvPr id="13" name="文本框 12"/>
            <p:cNvSpPr txBox="1"/>
            <p:nvPr/>
          </p:nvSpPr>
          <p:spPr>
            <a:xfrm>
              <a:off x="2170311" y="15106081"/>
              <a:ext cx="5659717" cy="1200329"/>
            </a:xfrm>
            <a:prstGeom prst="rect">
              <a:avLst/>
            </a:prstGeom>
            <a:noFill/>
          </p:spPr>
          <p:txBody>
            <a:bodyPr wrap="square" rtlCol="0">
              <a:spAutoFit/>
            </a:bodyPr>
            <a:lstStyle/>
            <a:p>
              <a:r>
                <a:rPr lang="en-US" altLang="zh-CN" sz="7200" dirty="0" smtClean="0">
                  <a:solidFill>
                    <a:schemeClr val="bg1"/>
                  </a:solidFill>
                </a:rPr>
                <a:t>NEWENERGY</a:t>
              </a:r>
              <a:endParaRPr lang="zh-CN" altLang="en-US" sz="7200" dirty="0">
                <a:solidFill>
                  <a:schemeClr val="bg1"/>
                </a:solidFill>
              </a:endParaRPr>
            </a:p>
          </p:txBody>
        </p:sp>
        <p:sp>
          <p:nvSpPr>
            <p:cNvPr id="14" name="文本框 13"/>
            <p:cNvSpPr txBox="1"/>
            <p:nvPr/>
          </p:nvSpPr>
          <p:spPr>
            <a:xfrm>
              <a:off x="17438836" y="9898716"/>
              <a:ext cx="6814539" cy="1200329"/>
            </a:xfrm>
            <a:prstGeom prst="rect">
              <a:avLst/>
            </a:prstGeom>
            <a:noFill/>
          </p:spPr>
          <p:txBody>
            <a:bodyPr wrap="square" rtlCol="0">
              <a:spAutoFit/>
            </a:bodyPr>
            <a:lstStyle/>
            <a:p>
              <a:r>
                <a:rPr lang="en-US" altLang="zh-CN" sz="7200" dirty="0" smtClean="0">
                  <a:solidFill>
                    <a:schemeClr val="bg1"/>
                  </a:solidFill>
                </a:rPr>
                <a:t>ENVIRONMENT</a:t>
              </a:r>
              <a:endParaRPr lang="zh-CN" altLang="en-US" sz="7200" dirty="0">
                <a:solidFill>
                  <a:schemeClr val="bg1"/>
                </a:solidFill>
              </a:endParaRPr>
            </a:p>
          </p:txBody>
        </p:sp>
        <p:sp>
          <p:nvSpPr>
            <p:cNvPr id="15" name="文本框 14"/>
            <p:cNvSpPr txBox="1"/>
            <p:nvPr/>
          </p:nvSpPr>
          <p:spPr>
            <a:xfrm>
              <a:off x="25753505" y="15036987"/>
              <a:ext cx="3768549" cy="1200329"/>
            </a:xfrm>
            <a:prstGeom prst="rect">
              <a:avLst/>
            </a:prstGeom>
            <a:noFill/>
          </p:spPr>
          <p:txBody>
            <a:bodyPr wrap="square" rtlCol="0">
              <a:spAutoFit/>
            </a:bodyPr>
            <a:lstStyle/>
            <a:p>
              <a:r>
                <a:rPr lang="en-US" altLang="zh-CN" sz="7200" dirty="0" smtClean="0">
                  <a:solidFill>
                    <a:schemeClr val="bg1"/>
                  </a:solidFill>
                </a:rPr>
                <a:t>FINANCE</a:t>
              </a:r>
              <a:endParaRPr lang="zh-CN" altLang="en-US" sz="7200" dirty="0">
                <a:solidFill>
                  <a:schemeClr val="bg1"/>
                </a:solidFill>
              </a:endParaRPr>
            </a:p>
          </p:txBody>
        </p:sp>
      </p:grpSp>
      <p:sp>
        <p:nvSpPr>
          <p:cNvPr id="17" name="文本框 16"/>
          <p:cNvSpPr txBox="1"/>
          <p:nvPr/>
        </p:nvSpPr>
        <p:spPr>
          <a:xfrm>
            <a:off x="1197050" y="17670075"/>
            <a:ext cx="15204742" cy="23637240"/>
          </a:xfrm>
          <a:prstGeom prst="rect">
            <a:avLst/>
          </a:prstGeom>
          <a:noFill/>
        </p:spPr>
        <p:txBody>
          <a:bodyPr wrap="square" rtlCol="0">
            <a:spAutoFit/>
          </a:bodyPr>
          <a:lstStyle/>
          <a:p>
            <a:pPr>
              <a:lnSpc>
                <a:spcPct val="200000"/>
              </a:lnSpc>
            </a:pPr>
            <a:r>
              <a:rPr lang="zh-CN" altLang="en-US" sz="6000" dirty="0" smtClean="0">
                <a:latin typeface="华文琥珀" panose="02010800040101010101" pitchFamily="2" charset="-122"/>
                <a:ea typeface="华文琥珀" panose="02010800040101010101" pitchFamily="2" charset="-122"/>
              </a:rPr>
              <a:t>举办时间与地点</a:t>
            </a:r>
            <a:endParaRPr lang="en-US" altLang="zh-CN" sz="6000" dirty="0" smtClean="0">
              <a:latin typeface="华文琥珀" panose="02010800040101010101" pitchFamily="2" charset="-122"/>
              <a:ea typeface="华文琥珀" panose="02010800040101010101" pitchFamily="2" charset="-122"/>
            </a:endParaRPr>
          </a:p>
          <a:p>
            <a:pPr>
              <a:lnSpc>
                <a:spcPct val="150000"/>
              </a:lnSpc>
            </a:pPr>
            <a:r>
              <a:rPr lang="en-US" altLang="zh-CN" sz="6000" dirty="0" smtClean="0">
                <a:latin typeface="Times New Roman" panose="02020603050405020304" pitchFamily="18" charset="0"/>
                <a:cs typeface="Times New Roman" panose="02020603050405020304" pitchFamily="18" charset="0"/>
              </a:rPr>
              <a:t>2013</a:t>
            </a:r>
            <a:r>
              <a:rPr lang="zh-CN" altLang="en-US" sz="6000" dirty="0" smtClean="0">
                <a:latin typeface="Times New Roman" panose="02020603050405020304" pitchFamily="18" charset="0"/>
                <a:cs typeface="Times New Roman" panose="02020603050405020304" pitchFamily="18" charset="0"/>
              </a:rPr>
              <a:t>年</a:t>
            </a:r>
            <a:r>
              <a:rPr lang="en-US" altLang="zh-CN" sz="6000" dirty="0" smtClean="0">
                <a:latin typeface="Times New Roman" panose="02020603050405020304" pitchFamily="18" charset="0"/>
                <a:cs typeface="Times New Roman" panose="02020603050405020304" pitchFamily="18" charset="0"/>
              </a:rPr>
              <a:t>10</a:t>
            </a:r>
            <a:r>
              <a:rPr lang="zh-CN" altLang="en-US" sz="6000" dirty="0" smtClean="0">
                <a:latin typeface="Times New Roman" panose="02020603050405020304" pitchFamily="18" charset="0"/>
                <a:cs typeface="Times New Roman" panose="02020603050405020304" pitchFamily="18" charset="0"/>
              </a:rPr>
              <a:t>月</a:t>
            </a:r>
            <a:r>
              <a:rPr lang="en-US" altLang="zh-CN" sz="6000" dirty="0" smtClean="0">
                <a:latin typeface="Times New Roman" panose="02020603050405020304" pitchFamily="18" charset="0"/>
                <a:cs typeface="Times New Roman" panose="02020603050405020304" pitchFamily="18" charset="0"/>
              </a:rPr>
              <a:t>18</a:t>
            </a:r>
            <a:r>
              <a:rPr lang="zh-CN" altLang="en-US" sz="6000" dirty="0" smtClean="0">
                <a:latin typeface="Times New Roman" panose="02020603050405020304" pitchFamily="18" charset="0"/>
                <a:cs typeface="Times New Roman" panose="02020603050405020304" pitchFamily="18" charset="0"/>
              </a:rPr>
              <a:t>日 晚</a:t>
            </a:r>
            <a:r>
              <a:rPr lang="en-US" altLang="zh-CN" sz="6000" dirty="0" smtClean="0">
                <a:latin typeface="Times New Roman" panose="02020603050405020304" pitchFamily="18" charset="0"/>
                <a:cs typeface="Times New Roman" panose="02020603050405020304" pitchFamily="18" charset="0"/>
              </a:rPr>
              <a:t>19:00-21:00</a:t>
            </a:r>
          </a:p>
          <a:p>
            <a:pPr>
              <a:lnSpc>
                <a:spcPct val="200000"/>
              </a:lnSpc>
            </a:pPr>
            <a:r>
              <a:rPr lang="zh-CN" altLang="en-US" sz="6000" dirty="0" smtClean="0">
                <a:latin typeface="Times New Roman" panose="02020603050405020304" pitchFamily="18" charset="0"/>
                <a:cs typeface="Times New Roman" panose="02020603050405020304" pitchFamily="18" charset="0"/>
              </a:rPr>
              <a:t>理教</a:t>
            </a:r>
            <a:r>
              <a:rPr lang="en-US" altLang="zh-CN" sz="6000" dirty="0" smtClean="0">
                <a:latin typeface="Times New Roman" panose="02020603050405020304" pitchFamily="18" charset="0"/>
                <a:cs typeface="Times New Roman" panose="02020603050405020304" pitchFamily="18" charset="0"/>
              </a:rPr>
              <a:t>103</a:t>
            </a:r>
          </a:p>
          <a:p>
            <a:pPr>
              <a:lnSpc>
                <a:spcPct val="200000"/>
              </a:lnSpc>
            </a:pPr>
            <a:r>
              <a:rPr lang="zh-CN" altLang="en-US" sz="6000" dirty="0" smtClean="0">
                <a:latin typeface="华文琥珀" panose="02010800040101010101" pitchFamily="2" charset="-122"/>
                <a:ea typeface="华文琥珀" panose="02010800040101010101" pitchFamily="2" charset="-122"/>
                <a:cs typeface="Times New Roman" panose="02020603050405020304" pitchFamily="18" charset="0"/>
              </a:rPr>
              <a:t>参加人员</a:t>
            </a:r>
            <a:endParaRPr lang="en-US" altLang="zh-CN" sz="6000" dirty="0" smtClean="0">
              <a:latin typeface="华文琥珀" panose="02010800040101010101" pitchFamily="2" charset="-122"/>
              <a:ea typeface="华文琥珀" panose="02010800040101010101" pitchFamily="2" charset="-122"/>
              <a:cs typeface="Times New Roman" panose="02020603050405020304" pitchFamily="18" charset="0"/>
            </a:endParaRPr>
          </a:p>
          <a:p>
            <a:pPr>
              <a:lnSpc>
                <a:spcPct val="200000"/>
              </a:lnSpc>
            </a:pPr>
            <a:r>
              <a:rPr lang="zh-CN" altLang="en-US" sz="6000" dirty="0" smtClean="0"/>
              <a:t>物院能源领域校友及在校师生</a:t>
            </a:r>
            <a:endParaRPr lang="en-US" altLang="zh-CN" sz="6000" dirty="0" smtClean="0"/>
          </a:p>
          <a:p>
            <a:pPr>
              <a:lnSpc>
                <a:spcPct val="200000"/>
              </a:lnSpc>
            </a:pPr>
            <a:r>
              <a:rPr lang="zh-CN" altLang="en-US" sz="6000" dirty="0" smtClean="0">
                <a:latin typeface="华文琥珀" panose="02010800040101010101" pitchFamily="2" charset="-122"/>
                <a:ea typeface="华文琥珀" panose="02010800040101010101" pitchFamily="2" charset="-122"/>
              </a:rPr>
              <a:t>报告内容</a:t>
            </a:r>
            <a:endParaRPr lang="en-US" altLang="zh-CN" sz="6000" dirty="0" smtClean="0">
              <a:latin typeface="华文琥珀" panose="02010800040101010101" pitchFamily="2" charset="-122"/>
              <a:ea typeface="华文琥珀" panose="02010800040101010101" pitchFamily="2" charset="-122"/>
            </a:endParaRPr>
          </a:p>
          <a:p>
            <a:pPr>
              <a:lnSpc>
                <a:spcPct val="150000"/>
              </a:lnSpc>
            </a:pPr>
            <a:r>
              <a:rPr lang="zh-CN" altLang="en-US" sz="6000" dirty="0" smtClean="0"/>
              <a:t>昝云龙 </a:t>
            </a:r>
            <a:endParaRPr lang="en-US" altLang="zh-CN" sz="6000" dirty="0" smtClean="0"/>
          </a:p>
          <a:p>
            <a:pPr>
              <a:lnSpc>
                <a:spcPct val="150000"/>
              </a:lnSpc>
            </a:pPr>
            <a:r>
              <a:rPr lang="zh-CN" altLang="zh-CN" sz="6000" dirty="0" smtClean="0"/>
              <a:t>《</a:t>
            </a:r>
            <a:r>
              <a:rPr lang="zh-CN" altLang="zh-CN" sz="6000" dirty="0"/>
              <a:t>中国核电发展情况</a:t>
            </a:r>
            <a:r>
              <a:rPr lang="en-US" altLang="zh-CN" sz="6000" dirty="0"/>
              <a:t>—</a:t>
            </a:r>
            <a:r>
              <a:rPr lang="zh-CN" altLang="zh-CN" sz="6000" dirty="0"/>
              <a:t>现状、未来和问题</a:t>
            </a:r>
            <a:r>
              <a:rPr lang="zh-CN" altLang="zh-CN" sz="6000" dirty="0" smtClean="0"/>
              <a:t>》</a:t>
            </a:r>
            <a:endParaRPr lang="en-US" altLang="zh-CN" sz="6000" dirty="0" smtClean="0"/>
          </a:p>
          <a:p>
            <a:pPr>
              <a:lnSpc>
                <a:spcPct val="150000"/>
              </a:lnSpc>
            </a:pPr>
            <a:r>
              <a:rPr lang="zh-CN" altLang="zh-CN" sz="6000" dirty="0"/>
              <a:t>张天</a:t>
            </a:r>
            <a:r>
              <a:rPr lang="zh-CN" altLang="zh-CN" sz="6000" dirty="0" smtClean="0"/>
              <a:t>祝</a:t>
            </a:r>
            <a:endParaRPr lang="en-US" altLang="zh-CN" sz="6000" dirty="0" smtClean="0"/>
          </a:p>
          <a:p>
            <a:pPr>
              <a:lnSpc>
                <a:spcPct val="150000"/>
              </a:lnSpc>
            </a:pPr>
            <a:r>
              <a:rPr lang="zh-CN" altLang="zh-CN" sz="6000" dirty="0" smtClean="0"/>
              <a:t>《中国核安全法律法规体系的建立与展望》</a:t>
            </a:r>
            <a:endParaRPr lang="en-US" altLang="zh-CN" sz="6000" dirty="0" smtClean="0"/>
          </a:p>
          <a:p>
            <a:pPr>
              <a:lnSpc>
                <a:spcPct val="150000"/>
              </a:lnSpc>
            </a:pPr>
            <a:r>
              <a:rPr lang="zh-CN" altLang="en-US" sz="6000" dirty="0"/>
              <a:t>刘文</a:t>
            </a:r>
            <a:r>
              <a:rPr lang="zh-CN" altLang="en-US" sz="6000" dirty="0" smtClean="0"/>
              <a:t>平</a:t>
            </a:r>
            <a:endParaRPr lang="en-US" altLang="zh-CN" sz="6000" dirty="0" smtClean="0"/>
          </a:p>
          <a:p>
            <a:pPr>
              <a:lnSpc>
                <a:spcPct val="150000"/>
              </a:lnSpc>
            </a:pPr>
            <a:r>
              <a:rPr lang="zh-CN" altLang="zh-CN" sz="6000" dirty="0" smtClean="0"/>
              <a:t>《国内新能源金融现状》</a:t>
            </a:r>
            <a:endParaRPr lang="en-US" altLang="zh-CN" sz="6000" dirty="0" smtClean="0"/>
          </a:p>
          <a:p>
            <a:pPr>
              <a:lnSpc>
                <a:spcPct val="200000"/>
              </a:lnSpc>
            </a:pPr>
            <a:r>
              <a:rPr lang="zh-CN" altLang="en-US" sz="6000" dirty="0">
                <a:latin typeface="华文琥珀" panose="02010800040101010101" pitchFamily="2" charset="-122"/>
                <a:ea typeface="华文琥珀" panose="02010800040101010101" pitchFamily="2" charset="-122"/>
              </a:rPr>
              <a:t>主持</a:t>
            </a:r>
            <a:r>
              <a:rPr lang="zh-CN" altLang="en-US" sz="6000" dirty="0" smtClean="0">
                <a:latin typeface="华文琥珀" panose="02010800040101010101" pitchFamily="2" charset="-122"/>
                <a:ea typeface="华文琥珀" panose="02010800040101010101" pitchFamily="2" charset="-122"/>
              </a:rPr>
              <a:t>人</a:t>
            </a:r>
            <a:endParaRPr lang="en-US" altLang="zh-CN" sz="6000" dirty="0" smtClean="0">
              <a:latin typeface="华文琥珀" panose="02010800040101010101" pitchFamily="2" charset="-122"/>
              <a:ea typeface="华文琥珀" panose="02010800040101010101" pitchFamily="2" charset="-122"/>
            </a:endParaRPr>
          </a:p>
          <a:p>
            <a:pPr>
              <a:lnSpc>
                <a:spcPct val="150000"/>
              </a:lnSpc>
            </a:pPr>
            <a:r>
              <a:rPr lang="zh-CN" altLang="en-US" sz="6000" dirty="0" smtClean="0"/>
              <a:t>郑涛</a:t>
            </a:r>
            <a:endParaRPr lang="en-US" altLang="zh-CN" sz="6000" dirty="0" smtClean="0"/>
          </a:p>
          <a:p>
            <a:pPr>
              <a:lnSpc>
                <a:spcPct val="150000"/>
              </a:lnSpc>
            </a:pPr>
            <a:endParaRPr lang="zh-CN" altLang="en-US" sz="6000" dirty="0"/>
          </a:p>
        </p:txBody>
      </p:sp>
      <p:sp>
        <p:nvSpPr>
          <p:cNvPr id="18" name="文本框 17"/>
          <p:cNvSpPr txBox="1"/>
          <p:nvPr/>
        </p:nvSpPr>
        <p:spPr>
          <a:xfrm>
            <a:off x="16216614" y="17781655"/>
            <a:ext cx="16068374" cy="26407229"/>
          </a:xfrm>
          <a:prstGeom prst="rect">
            <a:avLst/>
          </a:prstGeom>
          <a:noFill/>
        </p:spPr>
        <p:txBody>
          <a:bodyPr wrap="square" rtlCol="0">
            <a:spAutoFit/>
          </a:bodyPr>
          <a:lstStyle/>
          <a:p>
            <a:pPr>
              <a:lnSpc>
                <a:spcPct val="150000"/>
              </a:lnSpc>
            </a:pPr>
            <a:r>
              <a:rPr lang="zh-CN" altLang="en-US" sz="6000" dirty="0" smtClean="0">
                <a:latin typeface="华文琥珀" panose="02010800040101010101" pitchFamily="2" charset="-122"/>
                <a:ea typeface="华文琥珀" panose="02010800040101010101" pitchFamily="2" charset="-122"/>
                <a:cs typeface="Times New Roman" panose="02020603050405020304" pitchFamily="18" charset="0"/>
              </a:rPr>
              <a:t>报告人简介</a:t>
            </a:r>
            <a:endParaRPr lang="en-US" altLang="zh-CN" sz="6000" dirty="0" smtClean="0">
              <a:latin typeface="华文琥珀" panose="02010800040101010101" pitchFamily="2" charset="-122"/>
              <a:ea typeface="华文琥珀" panose="02010800040101010101" pitchFamily="2" charset="-122"/>
              <a:cs typeface="Times New Roman" panose="02020603050405020304" pitchFamily="18" charset="0"/>
            </a:endParaRPr>
          </a:p>
          <a:p>
            <a:pPr marL="857250" indent="-857250">
              <a:lnSpc>
                <a:spcPct val="200000"/>
              </a:lnSpc>
              <a:buFont typeface="Arial" panose="020B0604020202020204" pitchFamily="34" charset="0"/>
              <a:buChar char="•"/>
            </a:pPr>
            <a:r>
              <a:rPr lang="zh-CN" altLang="en-US" sz="6000" dirty="0" smtClean="0">
                <a:latin typeface="华文琥珀" panose="02010800040101010101" pitchFamily="2" charset="-122"/>
                <a:ea typeface="华文琥珀" panose="02010800040101010101" pitchFamily="2" charset="-122"/>
                <a:cs typeface="Times New Roman" panose="02020603050405020304" pitchFamily="18" charset="0"/>
              </a:rPr>
              <a:t>昝云龙</a:t>
            </a:r>
            <a:endParaRPr lang="en-US" altLang="zh-CN" sz="6000" dirty="0" smtClean="0">
              <a:latin typeface="华文琥珀" panose="02010800040101010101" pitchFamily="2" charset="-122"/>
              <a:ea typeface="华文琥珀" panose="02010800040101010101" pitchFamily="2" charset="-122"/>
              <a:cs typeface="Times New Roman" panose="02020603050405020304" pitchFamily="18" charset="0"/>
            </a:endParaRPr>
          </a:p>
          <a:p>
            <a:pPr>
              <a:lnSpc>
                <a:spcPct val="150000"/>
              </a:lnSpc>
            </a:pPr>
            <a:r>
              <a:rPr lang="en-US" altLang="zh-CN" sz="6000" dirty="0" smtClean="0">
                <a:latin typeface="Times New Roman" panose="02020603050405020304" pitchFamily="18" charset="0"/>
                <a:cs typeface="Times New Roman" panose="02020603050405020304" pitchFamily="18" charset="0"/>
              </a:rPr>
              <a:t>1957</a:t>
            </a:r>
            <a:r>
              <a:rPr lang="zh-CN" altLang="en-US" sz="6000" dirty="0" smtClean="0">
                <a:latin typeface="Times New Roman" panose="02020603050405020304" pitchFamily="18" charset="0"/>
                <a:cs typeface="Times New Roman" panose="02020603050405020304" pitchFamily="18" charset="0"/>
              </a:rPr>
              <a:t>年毕业于北京大学实验核物理专业，参与研究与制造了中国第一艘核潜艇，参与大亚湾核电站建设，</a:t>
            </a:r>
            <a:r>
              <a:rPr lang="zh-CN" altLang="en-US" sz="6000" dirty="0" smtClean="0"/>
              <a:t>曾任广东核电合营有限公司总经理，中广核集团公司董事长、总经理，中国核工业总公司副总经理，广东省政协副主席等职务，是我国核电事业的主要领导者之一。</a:t>
            </a:r>
            <a:endParaRPr lang="en-US" altLang="zh-CN" sz="6000" dirty="0" smtClean="0"/>
          </a:p>
          <a:p>
            <a:pPr marL="857250" indent="-857250">
              <a:lnSpc>
                <a:spcPct val="200000"/>
              </a:lnSpc>
              <a:buFont typeface="Arial" panose="020B0604020202020204" pitchFamily="34" charset="0"/>
              <a:buChar char="•"/>
            </a:pPr>
            <a:r>
              <a:rPr lang="zh-CN" altLang="en-US" sz="6000" dirty="0">
                <a:latin typeface="华文琥珀" panose="02010800040101010101" pitchFamily="2" charset="-122"/>
                <a:ea typeface="华文琥珀" panose="02010800040101010101" pitchFamily="2" charset="-122"/>
                <a:cs typeface="Times New Roman" panose="02020603050405020304" pitchFamily="18" charset="0"/>
              </a:rPr>
              <a:t>张天</a:t>
            </a:r>
            <a:r>
              <a:rPr lang="zh-CN" altLang="en-US" sz="6000" dirty="0" smtClean="0">
                <a:latin typeface="华文琥珀" panose="02010800040101010101" pitchFamily="2" charset="-122"/>
                <a:ea typeface="华文琥珀" panose="02010800040101010101" pitchFamily="2" charset="-122"/>
                <a:cs typeface="Times New Roman" panose="02020603050405020304" pitchFamily="18" charset="0"/>
              </a:rPr>
              <a:t>祝</a:t>
            </a:r>
            <a:endParaRPr lang="en-US" altLang="zh-CN" sz="6000" dirty="0" smtClean="0">
              <a:latin typeface="华文琥珀" panose="02010800040101010101" pitchFamily="2" charset="-122"/>
              <a:ea typeface="华文琥珀" panose="02010800040101010101" pitchFamily="2" charset="-122"/>
              <a:cs typeface="Times New Roman" panose="02020603050405020304" pitchFamily="18" charset="0"/>
            </a:endParaRPr>
          </a:p>
          <a:p>
            <a:pPr>
              <a:lnSpc>
                <a:spcPct val="150000"/>
              </a:lnSpc>
            </a:pPr>
            <a:r>
              <a:rPr lang="en-US" altLang="zh-CN" sz="6000" dirty="0" smtClean="0">
                <a:latin typeface="+mn-ea"/>
                <a:cs typeface="Times New Roman" panose="02020603050405020304" pitchFamily="18" charset="0"/>
              </a:rPr>
              <a:t>85</a:t>
            </a:r>
            <a:r>
              <a:rPr lang="zh-CN" altLang="en-US" sz="6000" dirty="0" smtClean="0">
                <a:latin typeface="+mn-ea"/>
                <a:cs typeface="Times New Roman" panose="02020603050405020304" pitchFamily="18" charset="0"/>
              </a:rPr>
              <a:t>级气象学专业校友，现任</a:t>
            </a:r>
            <a:r>
              <a:rPr lang="zh-CN" altLang="en-US" sz="6000" dirty="0" smtClean="0">
                <a:effectLst/>
              </a:rPr>
              <a:t>环保部核与辐射安全中心政策法规研究所所长。</a:t>
            </a:r>
            <a:endParaRPr lang="en-US" altLang="zh-CN" sz="6000" dirty="0" smtClean="0">
              <a:effectLst/>
            </a:endParaRPr>
          </a:p>
          <a:p>
            <a:pPr marL="857250" indent="-857250">
              <a:lnSpc>
                <a:spcPct val="200000"/>
              </a:lnSpc>
              <a:buFont typeface="Arial" panose="020B0604020202020204" pitchFamily="34" charset="0"/>
              <a:buChar char="•"/>
            </a:pPr>
            <a:r>
              <a:rPr lang="zh-CN" altLang="en-US" sz="6000" dirty="0">
                <a:latin typeface="华文琥珀" panose="02010800040101010101" pitchFamily="2" charset="-122"/>
                <a:ea typeface="华文琥珀" panose="02010800040101010101" pitchFamily="2" charset="-122"/>
                <a:cs typeface="Times New Roman" panose="02020603050405020304" pitchFamily="18" charset="0"/>
              </a:rPr>
              <a:t>刘文</a:t>
            </a:r>
            <a:r>
              <a:rPr lang="zh-CN" altLang="en-US" sz="6000" dirty="0" smtClean="0">
                <a:latin typeface="华文琥珀" panose="02010800040101010101" pitchFamily="2" charset="-122"/>
                <a:ea typeface="华文琥珀" panose="02010800040101010101" pitchFamily="2" charset="-122"/>
                <a:cs typeface="Times New Roman" panose="02020603050405020304" pitchFamily="18" charset="0"/>
              </a:rPr>
              <a:t>平</a:t>
            </a:r>
            <a:endParaRPr lang="en-US" altLang="zh-CN" sz="6000" dirty="0" smtClean="0">
              <a:latin typeface="华文琥珀" panose="02010800040101010101" pitchFamily="2" charset="-122"/>
              <a:ea typeface="华文琥珀" panose="02010800040101010101" pitchFamily="2" charset="-122"/>
              <a:cs typeface="Times New Roman" panose="02020603050405020304" pitchFamily="18" charset="0"/>
            </a:endParaRPr>
          </a:p>
          <a:p>
            <a:pPr>
              <a:lnSpc>
                <a:spcPct val="150000"/>
              </a:lnSpc>
            </a:pPr>
            <a:r>
              <a:rPr lang="en-US" altLang="zh-CN" sz="6000" dirty="0" smtClean="0">
                <a:latin typeface="Times New Roman" panose="02020603050405020304" pitchFamily="18" charset="0"/>
                <a:cs typeface="Times New Roman" panose="02020603050405020304" pitchFamily="18" charset="0"/>
              </a:rPr>
              <a:t>97</a:t>
            </a:r>
            <a:r>
              <a:rPr lang="zh-CN" altLang="en-US" sz="6000" dirty="0" smtClean="0">
                <a:latin typeface="+mn-ea"/>
                <a:cs typeface="Times New Roman" panose="02020603050405020304" pitchFamily="18" charset="0"/>
              </a:rPr>
              <a:t>级校友，曾</a:t>
            </a:r>
            <a:r>
              <a:rPr lang="zh-CN" altLang="en-US" sz="6000" dirty="0" smtClean="0"/>
              <a:t>任国际半导体设备与材料协会光伏行业首席分析师、弘亚世代投资顾问有限公司副总裁，联合国工业发展组织资本运作与产业集成方案常州项目光伏首席顾问。</a:t>
            </a:r>
            <a:endParaRPr lang="en-US" altLang="zh-CN" sz="6000" dirty="0" smtClean="0">
              <a:latin typeface="+mn-ea"/>
              <a:cs typeface="Times New Roman" panose="02020603050405020304" pitchFamily="18" charset="0"/>
            </a:endParaRPr>
          </a:p>
          <a:p>
            <a:pPr>
              <a:lnSpc>
                <a:spcPct val="150000"/>
              </a:lnSpc>
            </a:pPr>
            <a:endParaRPr lang="en-US" altLang="zh-CN" sz="6000" dirty="0" smtClean="0">
              <a:latin typeface="华文琥珀" panose="02010800040101010101" pitchFamily="2" charset="-122"/>
              <a:ea typeface="华文琥珀" panose="02010800040101010101" pitchFamily="2" charset="-122"/>
            </a:endParaRPr>
          </a:p>
          <a:p>
            <a:pPr>
              <a:lnSpc>
                <a:spcPct val="150000"/>
              </a:lnSpc>
            </a:pPr>
            <a:endParaRPr lang="zh-CN" altLang="en-US" sz="6000" dirty="0"/>
          </a:p>
        </p:txBody>
      </p:sp>
      <p:sp>
        <p:nvSpPr>
          <p:cNvPr id="16" name="矩形 15"/>
          <p:cNvSpPr/>
          <p:nvPr/>
        </p:nvSpPr>
        <p:spPr>
          <a:xfrm>
            <a:off x="1011144" y="564660"/>
            <a:ext cx="30213720" cy="5324535"/>
          </a:xfrm>
          <a:prstGeom prst="rect">
            <a:avLst/>
          </a:prstGeom>
          <a:noFill/>
        </p:spPr>
        <p:txBody>
          <a:bodyPr wrap="none" lIns="91440" tIns="45720" rIns="91440" bIns="45720">
            <a:spAutoFit/>
          </a:bodyPr>
          <a:lstStyle/>
          <a:p>
            <a:pPr algn="ctr"/>
            <a:r>
              <a:rPr lang="zh-CN" altLang="en-US" sz="18000" b="1" i="1" dirty="0" smtClean="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rPr>
              <a:t>中国能源发展相关问题</a:t>
            </a:r>
            <a:r>
              <a:rPr lang="zh-CN" altLang="en-US" sz="18000" b="1" i="1" dirty="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rPr>
              <a:t>与</a:t>
            </a:r>
            <a:r>
              <a:rPr lang="zh-CN" altLang="en-US" sz="18000" b="1" i="1" dirty="0" smtClean="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rPr>
              <a:t>展望</a:t>
            </a:r>
            <a:endParaRPr lang="en-US" altLang="zh-CN" sz="18000" b="1" i="1" dirty="0" smtClean="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endParaRPr>
          </a:p>
          <a:p>
            <a:pPr algn="r"/>
            <a:r>
              <a:rPr lang="en-US" altLang="zh-CN" sz="15000" b="1" i="1" dirty="0" smtClean="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rPr>
              <a:t>——</a:t>
            </a:r>
            <a:r>
              <a:rPr lang="zh-CN" altLang="en-US" sz="15000" b="1" i="1" dirty="0" smtClean="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rPr>
              <a:t>核电、光伏与投融资</a:t>
            </a:r>
            <a:endParaRPr lang="zh-CN" altLang="en-US" sz="15000" b="1" i="1" dirty="0">
              <a:ln w="22225">
                <a:solidFill>
                  <a:schemeClr val="accent2"/>
                </a:solidFill>
                <a:prstDash val="solid"/>
              </a:ln>
              <a:solidFill>
                <a:schemeClr val="accent2">
                  <a:lumMod val="40000"/>
                  <a:lumOff val="60000"/>
                </a:schemeClr>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332635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203</Words>
  <Application>Microsoft Office PowerPoint</Application>
  <PresentationFormat>自定义</PresentationFormat>
  <Paragraphs>27</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Company>Sinopec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付强</dc:creator>
  <cp:lastModifiedBy>User</cp:lastModifiedBy>
  <cp:revision>22</cp:revision>
  <dcterms:created xsi:type="dcterms:W3CDTF">2013-10-10T05:10:41Z</dcterms:created>
  <dcterms:modified xsi:type="dcterms:W3CDTF">2013-10-16T07:32:27Z</dcterms:modified>
</cp:coreProperties>
</file>